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29"/>
  </p:notesMasterIdLst>
  <p:sldIdLst>
    <p:sldId id="256" r:id="rId3"/>
    <p:sldId id="412" r:id="rId4"/>
    <p:sldId id="413" r:id="rId5"/>
    <p:sldId id="432" r:id="rId6"/>
    <p:sldId id="341" r:id="rId7"/>
    <p:sldId id="434" r:id="rId8"/>
    <p:sldId id="435" r:id="rId9"/>
    <p:sldId id="414" r:id="rId10"/>
    <p:sldId id="424" r:id="rId11"/>
    <p:sldId id="425" r:id="rId12"/>
    <p:sldId id="426" r:id="rId13"/>
    <p:sldId id="421" r:id="rId14"/>
    <p:sldId id="436" r:id="rId15"/>
    <p:sldId id="427" r:id="rId16"/>
    <p:sldId id="420" r:id="rId17"/>
    <p:sldId id="438" r:id="rId18"/>
    <p:sldId id="439" r:id="rId19"/>
    <p:sldId id="429" r:id="rId20"/>
    <p:sldId id="430" r:id="rId21"/>
    <p:sldId id="431" r:id="rId22"/>
    <p:sldId id="440" r:id="rId23"/>
    <p:sldId id="442" r:id="rId24"/>
    <p:sldId id="443" r:id="rId25"/>
    <p:sldId id="446" r:id="rId26"/>
    <p:sldId id="447" r:id="rId27"/>
    <p:sldId id="25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79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85F40-7C75-481F-9DD8-04456D1FC208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C8C34-4620-4C2F-9AD7-8D8475F6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5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VR – a completely digital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379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159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694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834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985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137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960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145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44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963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992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445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167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798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432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960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5955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10812983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063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10827050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767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 dirty="0"/>
          </a:p>
        </p:txBody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9999689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C6EE3B-00B4-4EE6-9996-4F542D812009}"/>
              </a:ext>
            </a:extLst>
          </p:cNvPr>
          <p:cNvSpPr txBox="1"/>
          <p:nvPr userDrawn="1"/>
        </p:nvSpPr>
        <p:spPr>
          <a:xfrm>
            <a:off x="11001730" y="313661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62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9062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336028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36028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32952" y="2336873"/>
            <a:ext cx="3526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32953" y="3020791"/>
            <a:ext cx="3526094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162096" y="2334611"/>
            <a:ext cx="336028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162096" y="3018529"/>
            <a:ext cx="3360281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7748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22" y="4095952"/>
            <a:ext cx="345558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233" y="2363963"/>
            <a:ext cx="3455584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22" y="4880203"/>
            <a:ext cx="345558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62691" y="4090909"/>
            <a:ext cx="345558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62929" y="2353876"/>
            <a:ext cx="3455584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62454" y="4880203"/>
            <a:ext cx="345558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240625" y="4095952"/>
            <a:ext cx="328747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240625" y="2353876"/>
            <a:ext cx="328713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243733" y="4880203"/>
            <a:ext cx="328747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5109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1" y="2336873"/>
            <a:ext cx="10831358" cy="35993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5820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14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D7C3-6680-4DAC-8D37-1C8665DF5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3683DD-BA6D-4374-99F6-8A7704F4F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6803-26B5-41D7-92C9-9EF6AE225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5AFA1-792F-4282-9B5D-B98CE77F7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E1139-92A2-4A9F-A8FC-AA058BAF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66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2A27-F5F1-4CA6-B454-EBFD2207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9670E-D4FD-4769-AE10-40490F115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7C651-5A5C-4C1B-A452-E4834FBFB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EACA7-1550-4428-A74A-99B10B821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AC1F3-BA01-4199-A93D-9B520655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79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678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B761-E6C9-4F07-B204-C2B507DE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F4A7C-A5FC-4A3E-AB63-D6F0695C5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CDC5C-2E53-47C9-A795-66530226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68632-B379-4C1F-8980-2D7335CDF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6F9C-9EA7-49B8-AEDD-671E30AF3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82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515AB-C9BC-45CA-9AB9-8BC9B1602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DC4CF-95B4-4AB0-84B4-DA3F4B176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7ED67-3755-486C-BE3B-8D45A5CB2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080BE-9894-4BA3-9575-1F04E200B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397B-251A-48FD-86B5-9E280A9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135BA-A2A1-4CA7-B225-A6BE80DD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22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2BE5-3483-461A-8579-C50E88CC8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E540B-2071-496B-BBA5-D2BD78676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6AEE2-8579-4CDA-A8D2-B44E8EC7C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1D2B6D-6346-4810-ADB0-FCF658B6C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993E86-5804-42F1-B0B6-7E20A7C023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4E4CA3-C845-496E-92E3-194F2E032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21F177-04F1-40F3-B041-784AA2343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300147-1320-4992-95A8-E48F7B0F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056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3E18-0FF9-4EFA-99C0-8AD3A8D6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691E17-F509-4EF1-859D-FCBCC968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FA998-4D97-4916-AFA4-5476170E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54D1-A67B-4631-BC48-C5B7D973C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065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C043D-7820-4703-BD61-4C91B6132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F46C8-6655-4CE7-90D6-892C7062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7194D-1435-467E-9B52-13DC0065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48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56C4-1837-41D7-9204-CCB92317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3C12-9EA1-4FD2-A116-14F81FFF8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7ED98-6FE6-48A6-9A05-48CBA50F5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0FEB5-33B9-4AD6-8F29-3D24B1099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916D6-70E0-4C51-8726-82C3FF62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4EE1B-1C4B-4F52-A06C-F7C43E247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35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0E68-A756-4C89-AD57-609D67A3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1E1A4-9920-484C-8271-751675427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1A304-C76F-4701-A7A7-95108D1CE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FDAE8-8BDB-443F-A088-48FAD8F9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620F7-E295-4E81-AE9D-64237242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8E3E2-0804-447A-B001-05965F37E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89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2EE3-5AE5-494B-B3D5-3B52AA52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5E3E8A-5DA3-47E0-9AFA-8610D41E9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C8881-8B59-41EC-BD54-556003D3B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6C7E3-81E0-4F12-8B70-3CBFC0D9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0AE31-468B-4B52-AD05-BF8EB0C7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036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5513DF-63B6-47C1-87BA-E9F17FF18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1DF9B9-BB1D-45A2-B0B0-0F7FDD395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4A6F3-0988-4C09-A9AB-AE1C753D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5E301-2DD4-40D0-9EFC-F850E655E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EEFE9-230A-4BE8-B9C3-1C2FF2E4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3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345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5129637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7409" y="2336873"/>
            <a:ext cx="4984271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4077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19" y="2226202"/>
            <a:ext cx="522811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1" y="3030008"/>
            <a:ext cx="522810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4199" y="2226202"/>
            <a:ext cx="522810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4199" y="3030007"/>
            <a:ext cx="522810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911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32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4119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5212" y="2336872"/>
            <a:ext cx="624646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1" y="2336872"/>
            <a:ext cx="4201167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541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79280" y="2336876"/>
            <a:ext cx="623239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4130828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767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1077078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85427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8F4CB7-2095-4CC7-9537-2941D9E1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17684-2361-450E-977F-ED81B391D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D803C-CB8B-4ED4-8C29-9EADD6ECC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472AB-F578-434F-BE27-B4E37EFE2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14751-4011-4A3A-A519-F304C36E0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9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Manual/" TargetMode="External"/><Relationship Id="rId2" Type="http://schemas.openxmlformats.org/officeDocument/2006/relationships/hyperlink" Target="https://unity3d.com/get-unity/download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blogs.unity3d.com/2019/11/13/level-up-your-vr-skills-with-a-free-new-course-from-unity-and-oculus/" TargetMode="External"/><Relationship Id="rId4" Type="http://schemas.openxmlformats.org/officeDocument/2006/relationships/hyperlink" Target="https://developer.oculus.com/downloads/package/unity-integration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Manual/ExecutionOrder.html" TargetMode="Externa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FE42C-DDBA-47F8-A5C0-AE6332AAF2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000" dirty="0"/>
              <a:t>VR </a:t>
            </a:r>
            <a:r>
              <a:rPr lang="en-US" sz="5000" dirty="0" err="1"/>
              <a:t>Quickstart</a:t>
            </a:r>
            <a:r>
              <a:rPr lang="en-US" sz="5000" dirty="0"/>
              <a:t> with Unity 3D</a:t>
            </a:r>
            <a:endParaRPr lang="bg-BG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E39F8-E7BA-45D0-9E5A-8E731F086A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Panayot Cankov</a:t>
            </a:r>
          </a:p>
          <a:p>
            <a:r>
              <a:rPr lang="en-US" dirty="0" err="1"/>
              <a:t>VRLabs</a:t>
            </a:r>
            <a:r>
              <a:rPr lang="en-US" dirty="0"/>
              <a:t> @ Progress Software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7985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D3A03F-7887-49A3-82E7-D20AC01DD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3630"/>
            <a:ext cx="702945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B587D3D-83EF-4A49-AD1B-764362C4E972}"/>
              </a:ext>
            </a:extLst>
          </p:cNvPr>
          <p:cNvSpPr txBox="1">
            <a:spLocks/>
          </p:cNvSpPr>
          <p:nvPr/>
        </p:nvSpPr>
        <p:spPr>
          <a:xfrm>
            <a:off x="838201" y="1382165"/>
            <a:ext cx="4869179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BC112B8-7C63-4159-9644-E1D45777FF4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 Audio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51A9F79-A013-468E-B6DA-B098FC1A0FA3}"/>
              </a:ext>
            </a:extLst>
          </p:cNvPr>
          <p:cNvSpPr txBox="1">
            <a:spLocks/>
          </p:cNvSpPr>
          <p:nvPr/>
        </p:nvSpPr>
        <p:spPr>
          <a:xfrm>
            <a:off x="914400" y="2286001"/>
            <a:ext cx="8817285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Built-in Headset speakers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Over-the-ear waveguide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Positional Audio</a:t>
            </a:r>
          </a:p>
        </p:txBody>
      </p:sp>
    </p:spTree>
    <p:extLst>
      <p:ext uri="{BB962C8B-B14F-4D97-AF65-F5344CB8AC3E}">
        <p14:creationId xmlns:p14="http://schemas.microsoft.com/office/powerpoint/2010/main" val="3879962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F2CF0F-40CB-4D91-9DEF-874B6EF53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197" y="0"/>
            <a:ext cx="9144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B587D3D-83EF-4A49-AD1B-764362C4E972}"/>
              </a:ext>
            </a:extLst>
          </p:cNvPr>
          <p:cNvSpPr txBox="1">
            <a:spLocks/>
          </p:cNvSpPr>
          <p:nvPr/>
        </p:nvSpPr>
        <p:spPr>
          <a:xfrm>
            <a:off x="838201" y="1382165"/>
            <a:ext cx="4869179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BC112B8-7C63-4159-9644-E1D45777FF4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 Controllers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51A9F79-A013-468E-B6DA-B098FC1A0FA3}"/>
              </a:ext>
            </a:extLst>
          </p:cNvPr>
          <p:cNvSpPr txBox="1">
            <a:spLocks/>
          </p:cNvSpPr>
          <p:nvPr/>
        </p:nvSpPr>
        <p:spPr>
          <a:xfrm>
            <a:off x="914401" y="2286001"/>
            <a:ext cx="5181600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6DoF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Top Buttons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Joystick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Trigger Button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Grip Button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833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3FF0C-2108-4AC3-BA8E-446810FF36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1524000" y="2888341"/>
            <a:ext cx="9144000" cy="9458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Stereoscopic View</a:t>
            </a:r>
          </a:p>
        </p:txBody>
      </p:sp>
    </p:spTree>
    <p:extLst>
      <p:ext uri="{BB962C8B-B14F-4D97-AF65-F5344CB8AC3E}">
        <p14:creationId xmlns:p14="http://schemas.microsoft.com/office/powerpoint/2010/main" val="1367980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4F06-C7A4-4FB9-BC86-FA9B305A320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181266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VR Rendering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5827472-5278-4D88-AA64-A57434B82B46}"/>
              </a:ext>
            </a:extLst>
          </p:cNvPr>
          <p:cNvSpPr txBox="1">
            <a:spLocks/>
          </p:cNvSpPr>
          <p:nvPr/>
        </p:nvSpPr>
        <p:spPr>
          <a:xfrm>
            <a:off x="914400" y="2354270"/>
            <a:ext cx="4862385" cy="449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game engine rendering dual camera view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18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VR Rendering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F88262C-2EC7-488E-AB19-0815DC0BF92F}"/>
              </a:ext>
            </a:extLst>
          </p:cNvPr>
          <p:cNvSpPr txBox="1">
            <a:spLocks/>
          </p:cNvSpPr>
          <p:nvPr/>
        </p:nvSpPr>
        <p:spPr>
          <a:xfrm>
            <a:off x="557815" y="2438400"/>
            <a:ext cx="5348436" cy="5035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Jitter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A picture containing table, box, computer&#10;&#10;Description automatically generated">
            <a:extLst>
              <a:ext uri="{FF2B5EF4-FFF2-40B4-BE49-F238E27FC236}">
                <a16:creationId xmlns:a16="http://schemas.microsoft.com/office/drawing/2014/main" id="{A2EE6499-A3E9-4231-9325-884A3633A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511" y="3643084"/>
            <a:ext cx="3333750" cy="2981325"/>
          </a:xfrm>
          <a:prstGeom prst="rect">
            <a:avLst/>
          </a:prstGeom>
        </p:spPr>
      </p:pic>
      <p:pic>
        <p:nvPicPr>
          <p:cNvPr id="24" name="Picture 23" descr="A picture containing box, table&#10;&#10;Description automatically generated">
            <a:extLst>
              <a:ext uri="{FF2B5EF4-FFF2-40B4-BE49-F238E27FC236}">
                <a16:creationId xmlns:a16="http://schemas.microsoft.com/office/drawing/2014/main" id="{5FDE3829-2356-4EEE-9DF6-7698C40DC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18" y="3643084"/>
            <a:ext cx="3333750" cy="2981325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0FC7AA8A-D6E5-4A8F-BBEC-C507C1AD3CEA}"/>
              </a:ext>
            </a:extLst>
          </p:cNvPr>
          <p:cNvSpPr txBox="1">
            <a:spLocks/>
          </p:cNvSpPr>
          <p:nvPr/>
        </p:nvSpPr>
        <p:spPr>
          <a:xfrm>
            <a:off x="557815" y="3139502"/>
            <a:ext cx="5348436" cy="5035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x4 MSAA!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6C4023C-6206-41ED-8B54-040AC563EA0D}"/>
              </a:ext>
            </a:extLst>
          </p:cNvPr>
          <p:cNvSpPr txBox="1">
            <a:spLocks/>
          </p:cNvSpPr>
          <p:nvPr/>
        </p:nvSpPr>
        <p:spPr>
          <a:xfrm>
            <a:off x="6096000" y="3139501"/>
            <a:ext cx="5348436" cy="5035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MSAA: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652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VR Rendering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B8BA6-5C7D-421E-AA60-3D4023BB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183" y="3259016"/>
            <a:ext cx="7388124" cy="2943071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7F00FCC-37FF-4D1F-B7C6-3808B19B5C38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554945" cy="13129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</a:t>
            </a:r>
            <a:r>
              <a:rPr kumimoji="0" 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Timewarp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D7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~x1.33+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supersampling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225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Oculus GO/Quest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7F00FCC-37FF-4D1F-B7C6-3808B19B5C38}"/>
              </a:ext>
            </a:extLst>
          </p:cNvPr>
          <p:cNvSpPr txBox="1">
            <a:spLocks/>
          </p:cNvSpPr>
          <p:nvPr/>
        </p:nvSpPr>
        <p:spPr>
          <a:xfrm>
            <a:off x="557814" y="2438399"/>
            <a:ext cx="5554945" cy="14509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Fixed Foveated Rendering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D7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Optionally degrade rendering resolution by the edges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DD4C79-6C28-4B3F-93D7-821BD49E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78" y="4599715"/>
            <a:ext cx="2142842" cy="1205349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E501A0E-10A2-4F98-9753-B197A3403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2" y="4599715"/>
            <a:ext cx="2142842" cy="120534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9ECFF31-4993-4AD0-BF27-65104069F1D5}"/>
              </a:ext>
            </a:extLst>
          </p:cNvPr>
          <p:cNvSpPr txBox="1">
            <a:spLocks/>
          </p:cNvSpPr>
          <p:nvPr/>
        </p:nvSpPr>
        <p:spPr>
          <a:xfrm>
            <a:off x="6568441" y="2438400"/>
            <a:ext cx="3051378" cy="30769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60hz vs 72hz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D7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60hz: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Screen “Flickering”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More prone to nausea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72hz: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It is usually better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356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VR Stereo Rendering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7F00FCC-37FF-4D1F-B7C6-3808B19B5C38}"/>
              </a:ext>
            </a:extLst>
          </p:cNvPr>
          <p:cNvSpPr txBox="1">
            <a:spLocks/>
          </p:cNvSpPr>
          <p:nvPr/>
        </p:nvSpPr>
        <p:spPr>
          <a:xfrm>
            <a:off x="557815" y="2438399"/>
            <a:ext cx="5175636" cy="5909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Two-Pass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9ECFF31-4993-4AD0-BF27-65104069F1D5}"/>
              </a:ext>
            </a:extLst>
          </p:cNvPr>
          <p:cNvSpPr txBox="1">
            <a:spLocks/>
          </p:cNvSpPr>
          <p:nvPr/>
        </p:nvSpPr>
        <p:spPr>
          <a:xfrm>
            <a:off x="6568440" y="2438400"/>
            <a:ext cx="5175636" cy="5909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Single-Pass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52744546-D008-40F7-A0BF-211C3385D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15" y="3638739"/>
            <a:ext cx="5153068" cy="2898600"/>
          </a:xfrm>
          <a:prstGeom prst="rect">
            <a:avLst/>
          </a:prstGeom>
        </p:spPr>
      </p:pic>
      <p:pic>
        <p:nvPicPr>
          <p:cNvPr id="13" name="Picture 12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F8005B76-942B-4AD1-9819-BBC51D39E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119" y="3667838"/>
            <a:ext cx="5153068" cy="28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66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Meshes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Vertices Buffer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 of points, each point has: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Position - local coordinate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 coordinates - texture position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 – used for lighting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Triangles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triangle has a triple of vertex indices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D7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sitting, table, wire, pizza&#10;&#10;Description automatically generated">
            <a:extLst>
              <a:ext uri="{FF2B5EF4-FFF2-40B4-BE49-F238E27FC236}">
                <a16:creationId xmlns:a16="http://schemas.microsoft.com/office/drawing/2014/main" id="{BCF46CC1-F151-40C1-9364-88CE5AD86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33" y="2551265"/>
            <a:ext cx="3718141" cy="265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37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Drawing a Mesh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Vertex Shader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Executes for each vertex. Transform vertices from object coordinates to screen coordinates.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Pixel Shader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Executes for each pixel a triangle covers. Calculates the pixel color, usually by sampling texture.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D7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sitting, table, wire, pizza&#10;&#10;Description automatically generated">
            <a:extLst>
              <a:ext uri="{FF2B5EF4-FFF2-40B4-BE49-F238E27FC236}">
                <a16:creationId xmlns:a16="http://schemas.microsoft.com/office/drawing/2014/main" id="{BCF46CC1-F151-40C1-9364-88CE5AD86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48" y="2385419"/>
            <a:ext cx="2438990" cy="1739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6E200-074F-44F4-9DE7-25DAF059B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081" y="3908612"/>
            <a:ext cx="2604121" cy="2453718"/>
          </a:xfrm>
          <a:prstGeom prst="rect">
            <a:avLst/>
          </a:prstGeom>
        </p:spPr>
      </p:pic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DCFCF82A-140C-468E-8EC3-7718CB1F1CFE}"/>
              </a:ext>
            </a:extLst>
          </p:cNvPr>
          <p:cNvSpPr/>
          <p:nvPr/>
        </p:nvSpPr>
        <p:spPr>
          <a:xfrm rot="18454960">
            <a:off x="9318117" y="3110753"/>
            <a:ext cx="340795" cy="94577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164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3FC22-54E3-4A83-A880-DA2ADE051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372"/>
            <a:ext cx="12598092" cy="68698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D0B975F-382F-4ACB-8534-09C8D2872954}"/>
              </a:ext>
            </a:extLst>
          </p:cNvPr>
          <p:cNvSpPr txBox="1">
            <a:spLocks/>
          </p:cNvSpPr>
          <p:nvPr/>
        </p:nvSpPr>
        <p:spPr>
          <a:xfrm>
            <a:off x="262539" y="333463"/>
            <a:ext cx="7123992" cy="9879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Virtual Reality?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EDE95E-4B0D-4C1A-AAB2-539216509548}"/>
              </a:ext>
            </a:extLst>
          </p:cNvPr>
          <p:cNvSpPr txBox="1">
            <a:spLocks/>
          </p:cNvSpPr>
          <p:nvPr/>
        </p:nvSpPr>
        <p:spPr>
          <a:xfrm>
            <a:off x="262539" y="5863320"/>
            <a:ext cx="5376261" cy="921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 enclosed, synthetic experience with no sense of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2556105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UI &amp; Text Rendering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triangles forming a rectangle draw a texture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quad draws a letter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SDF (Signed Distance Field)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PixelShader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variant renders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antialiased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shapes based on special textures. ~256 shades of gray.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53EED50-F82E-49AF-91F0-73D6DC47A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751" y="3937268"/>
            <a:ext cx="4715435" cy="23024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9012B9-B996-43D5-8FC6-ACFD050FE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525" y="721168"/>
            <a:ext cx="3313885" cy="33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2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65D7-4447-4682-ACB6-50222094EEE2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Unity 3D</a:t>
            </a:r>
          </a:p>
        </p:txBody>
      </p:sp>
    </p:spTree>
    <p:extLst>
      <p:ext uri="{BB962C8B-B14F-4D97-AF65-F5344CB8AC3E}">
        <p14:creationId xmlns:p14="http://schemas.microsoft.com/office/powerpoint/2010/main" val="2712068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B50730-C3BD-409F-B4EF-80832DC3435F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Getting Started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6E08F875-5E08-4F6A-81D4-6BF2BFA69683}"/>
              </a:ext>
            </a:extLst>
          </p:cNvPr>
          <p:cNvSpPr txBox="1">
            <a:spLocks/>
          </p:cNvSpPr>
          <p:nvPr/>
        </p:nvSpPr>
        <p:spPr>
          <a:xfrm>
            <a:off x="557812" y="2375877"/>
            <a:ext cx="11579480" cy="42840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Download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https://unity3d.com/get-unity/download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 Unity Hub, from it - install Unity version with Android SDK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https://docs.unity3d.com/Manual/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Oculus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Oculus Integration, Oculus Documentation: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https://developer.oculus.com/downloads/package/unity-integration/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l">
              <a:buClr>
                <a:srgbClr val="00D700"/>
              </a:buClr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Oculus free intermediate level course:</a:t>
            </a:r>
          </a:p>
          <a:p>
            <a:pPr lvl="0" algn="l">
              <a:buClr>
                <a:srgbClr val="00D700"/>
              </a:buClr>
            </a:pPr>
            <a:r>
              <a:rPr lang="en-US" sz="2000" dirty="0">
                <a:solidFill>
                  <a:prstClr val="black"/>
                </a:solidFill>
                <a:hlinkClick r:id="rId5"/>
              </a:rPr>
              <a:t>https://blogs.unity3d.com/2019/11/13/level-up-your-vr-skills-with-a-free-new-course-from-unity-and-oculus/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527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B50730-C3BD-409F-B4EF-80832DC3435F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C# Classes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B5D974F-12CA-455A-9872-AFBD345D3140}"/>
              </a:ext>
            </a:extLst>
          </p:cNvPr>
          <p:cNvSpPr txBox="1">
            <a:spLocks/>
          </p:cNvSpPr>
          <p:nvPr/>
        </p:nvSpPr>
        <p:spPr>
          <a:xfrm>
            <a:off x="557812" y="2438400"/>
            <a:ext cx="1127559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 err="1">
                <a:solidFill>
                  <a:srgbClr val="00D700"/>
                </a:solidFill>
              </a:rPr>
              <a:t>GameObject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Has name. Can be activated/deactivated. Has collection of components. Has exactly one transform.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 err="1">
                <a:solidFill>
                  <a:srgbClr val="00D700"/>
                </a:solidFill>
              </a:rPr>
              <a:t>MonoBehaviour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 err="1">
                <a:solidFill>
                  <a:schemeClr val="tx1"/>
                </a:solidFill>
              </a:rPr>
              <a:t>MonoBehaviour</a:t>
            </a:r>
            <a:r>
              <a:rPr lang="en-US" sz="2000" dirty="0">
                <a:solidFill>
                  <a:schemeClr val="tx1"/>
                </a:solidFill>
              </a:rPr>
              <a:t> inherits </a:t>
            </a:r>
            <a:r>
              <a:rPr lang="en-US" sz="2000" dirty="0" err="1">
                <a:solidFill>
                  <a:schemeClr val="tx1"/>
                </a:solidFill>
              </a:rPr>
              <a:t>Behaviour</a:t>
            </a:r>
            <a:r>
              <a:rPr lang="en-US" sz="2000" dirty="0">
                <a:solidFill>
                  <a:schemeClr val="tx1"/>
                </a:solidFill>
              </a:rPr>
              <a:t> and Component. Has special lifecycle events: Awake, Start, Update…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hlinkClick r:id="rId2"/>
              </a:rPr>
              <a:t>https://docs.unity3d.com/Manual/ExecutionOrder.html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>
                <a:solidFill>
                  <a:srgbClr val="00D700"/>
                </a:solidFill>
              </a:rPr>
              <a:t>Transform and </a:t>
            </a:r>
            <a:r>
              <a:rPr lang="en-US" sz="2600" b="1" dirty="0" err="1">
                <a:solidFill>
                  <a:srgbClr val="00D700"/>
                </a:solidFill>
              </a:rPr>
              <a:t>RectTransform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Has position, rotation and scale.</a:t>
            </a: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Inherits Component. Has reference to a single </a:t>
            </a:r>
            <a:r>
              <a:rPr lang="en-US" sz="2000" dirty="0" err="1">
                <a:solidFill>
                  <a:schemeClr val="tx1"/>
                </a:solidFill>
              </a:rPr>
              <a:t>GameObject</a:t>
            </a:r>
            <a:r>
              <a:rPr lang="en-US" sz="2000" dirty="0">
                <a:solidFill>
                  <a:schemeClr val="tx1"/>
                </a:solidFill>
              </a:rPr>
              <a:t>. Has collection of child transforms.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b="1" dirty="0">
                <a:solidFill>
                  <a:srgbClr val="00D700"/>
                </a:solidFill>
              </a:rPr>
              <a:t>Other</a:t>
            </a:r>
            <a:endParaRPr lang="en-US" sz="16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 err="1">
                <a:solidFill>
                  <a:schemeClr val="tx1"/>
                </a:solidFill>
              </a:rPr>
              <a:t>MeshRenderer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MeshFilter</a:t>
            </a:r>
            <a:r>
              <a:rPr lang="en-US" sz="2000" dirty="0">
                <a:solidFill>
                  <a:schemeClr val="tx1"/>
                </a:solidFill>
              </a:rPr>
              <a:t>, Collider, </a:t>
            </a:r>
            <a:r>
              <a:rPr lang="en-US" sz="2000" dirty="0" err="1">
                <a:solidFill>
                  <a:schemeClr val="tx1"/>
                </a:solidFill>
              </a:rPr>
              <a:t>Rigidbody</a:t>
            </a:r>
            <a:r>
              <a:rPr lang="en-US" sz="2000" dirty="0">
                <a:solidFill>
                  <a:schemeClr val="tx1"/>
                </a:solidFill>
              </a:rPr>
              <a:t>, Light, Camera</a:t>
            </a:r>
          </a:p>
        </p:txBody>
      </p:sp>
    </p:spTree>
    <p:extLst>
      <p:ext uri="{BB962C8B-B14F-4D97-AF65-F5344CB8AC3E}">
        <p14:creationId xmlns:p14="http://schemas.microsoft.com/office/powerpoint/2010/main" val="1981788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B50730-C3BD-409F-B4EF-80832DC3435F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Hands On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8050097-4548-4178-B9ED-1BE7FE69ABBC}"/>
              </a:ext>
            </a:extLst>
          </p:cNvPr>
          <p:cNvSpPr txBox="1">
            <a:spLocks/>
          </p:cNvSpPr>
          <p:nvPr/>
        </p:nvSpPr>
        <p:spPr>
          <a:xfrm>
            <a:off x="557812" y="2438400"/>
            <a:ext cx="1127559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Unity Hub &gt; Unity, new project. IDE layout, what is Hierarchy, Project, Inspector, Console, Scene and Game, Asset Store.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settings, quality, VR enable, 4x MSAA, no shadows, 1 light, single-pass rendering.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first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MonoBehaviour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‘Quality’, set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OVRManager.fixedFoveatedRendering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OVRManager.displayFrequency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XRSettings.eyeTextureResolutionScale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XRSettings.renderViewportScale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QualitySettings.antiAliasing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Asset Store’s Milky Way Skybox.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Scenes, what is scene, serialization/deserialization play/edit modes. Prefabs, what is prefab, serialization/deserialization, editing and reusing prefabs. Move objects around. What is camera. Skybox.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hand prefabs from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fbx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Add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Rigidbody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HandTracking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behaviour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using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InputDevice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IsKinematic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Rigidbody.SetPosition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/Rotation. Add table, floor, balls with colliders.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Carry a big ball, it falls through my body? Add body collider, try to carry the ball.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buttons, add grabbing hand pose, enable grab button, implement grabbing small balls.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699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B50730-C3BD-409F-B4EF-80832DC3435F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Next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E184D-8908-43E6-9C22-752A34E2A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913" y="2179256"/>
            <a:ext cx="5324604" cy="3314012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8B28376-1249-4608-A4CE-3068AFEF2A32}"/>
              </a:ext>
            </a:extLst>
          </p:cNvPr>
          <p:cNvSpPr txBox="1">
            <a:spLocks/>
          </p:cNvSpPr>
          <p:nvPr/>
        </p:nvSpPr>
        <p:spPr>
          <a:xfrm>
            <a:off x="557812" y="2438400"/>
            <a:ext cx="1127559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Hands Tracking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Oculus Quest hands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through software update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Oculus Link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 to Quest streaming through USB-C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dev iteration cycles</a:t>
            </a:r>
          </a:p>
        </p:txBody>
      </p:sp>
    </p:spTree>
    <p:extLst>
      <p:ext uri="{BB962C8B-B14F-4D97-AF65-F5344CB8AC3E}">
        <p14:creationId xmlns:p14="http://schemas.microsoft.com/office/powerpoint/2010/main" val="1414229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0321" y="2338251"/>
            <a:ext cx="4336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Контакти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64981" y="2338251"/>
            <a:ext cx="6476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Twitter:		@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PanayotCankov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Facebook: 	facebook.com/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panayot.cankov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facebook.com/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vrlabs.tech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Web: 			www.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vrlabs.tech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11639" y="4355946"/>
            <a:ext cx="450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Следващо събитие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321" y="5033055"/>
            <a:ext cx="9613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 на следващото събитие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792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877FE-1BF1-4DD1-B544-013C455EA037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5813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Cyber Sickness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A629D-D4D4-4F22-A387-900C1A7591BB}"/>
              </a:ext>
            </a:extLst>
          </p:cNvPr>
          <p:cNvSpPr txBox="1">
            <a:spLocks/>
          </p:cNvSpPr>
          <p:nvPr/>
        </p:nvSpPr>
        <p:spPr>
          <a:xfrm>
            <a:off x="914400" y="2329732"/>
            <a:ext cx="8817285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Hygiene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Injuries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 in Public Spaces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Sickness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66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4F06-C7A4-4FB9-BC86-FA9B305A320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8266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VR Hardware Breakdown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B0B812F-07EA-45C6-B6F8-7972DAD35A62}"/>
              </a:ext>
            </a:extLst>
          </p:cNvPr>
          <p:cNvSpPr txBox="1">
            <a:spLocks/>
          </p:cNvSpPr>
          <p:nvPr/>
        </p:nvSpPr>
        <p:spPr>
          <a:xfrm>
            <a:off x="914400" y="2354270"/>
            <a:ext cx="4862385" cy="449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Phones on steroids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95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Tethered VR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95915" y="2438400"/>
            <a:ext cx="3362426" cy="4953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Oculus Rift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B717D0B-04BB-4D74-A743-7834DF7DD90B}"/>
              </a:ext>
            </a:extLst>
          </p:cNvPr>
          <p:cNvSpPr txBox="1">
            <a:spLocks/>
          </p:cNvSpPr>
          <p:nvPr/>
        </p:nvSpPr>
        <p:spPr>
          <a:xfrm>
            <a:off x="4678722" y="2438400"/>
            <a:ext cx="3328385" cy="4952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</a:t>
            </a:r>
            <a:r>
              <a:rPr kumimoji="0" 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Vive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9449E34-99CD-4F7F-9D6F-8898D1E2920B}"/>
              </a:ext>
            </a:extLst>
          </p:cNvPr>
          <p:cNvSpPr txBox="1">
            <a:spLocks/>
          </p:cNvSpPr>
          <p:nvPr/>
        </p:nvSpPr>
        <p:spPr>
          <a:xfrm>
            <a:off x="10093658" y="2438400"/>
            <a:ext cx="1502427" cy="4952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 GPU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CCE54B-1F99-4CAA-BC20-872BFE054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43" y="3194590"/>
            <a:ext cx="3911769" cy="22003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358B32-EA96-4293-B3BC-16EEDC1E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859" y="3194591"/>
            <a:ext cx="4400738" cy="22003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6A6057-CED3-48A6-B877-D7FEB8F70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22325" y="3642192"/>
            <a:ext cx="2415542" cy="1150956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BA1FC1F-7AF4-4472-868B-0A1DAD1D4A7E}"/>
              </a:ext>
            </a:extLst>
          </p:cNvPr>
          <p:cNvSpPr txBox="1">
            <a:spLocks/>
          </p:cNvSpPr>
          <p:nvPr/>
        </p:nvSpPr>
        <p:spPr>
          <a:xfrm>
            <a:off x="9068477" y="4056650"/>
            <a:ext cx="933464" cy="476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89785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lack, indoor, sitting, table&#10;&#10;Description automatically generated">
            <a:extLst>
              <a:ext uri="{FF2B5EF4-FFF2-40B4-BE49-F238E27FC236}">
                <a16:creationId xmlns:a16="http://schemas.microsoft.com/office/drawing/2014/main" id="{5E28BDEA-158C-4575-A018-42B1CDC66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32" y="2830139"/>
            <a:ext cx="4758153" cy="356861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Slot-in VR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14278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Google Daydream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Discontinued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9449E34-99CD-4F7F-9D6F-8898D1E2920B}"/>
              </a:ext>
            </a:extLst>
          </p:cNvPr>
          <p:cNvSpPr txBox="1">
            <a:spLocks/>
          </p:cNvSpPr>
          <p:nvPr/>
        </p:nvSpPr>
        <p:spPr>
          <a:xfrm>
            <a:off x="6568440" y="2438400"/>
            <a:ext cx="4919737" cy="7834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Samsung Gear VR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Discontinued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DBE96841-AC9E-4247-9E53-DCA1AF121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13" y="3421839"/>
            <a:ext cx="2737707" cy="293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40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Mobile VR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95915" y="2438400"/>
            <a:ext cx="3362426" cy="4953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Oculus Quest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B717D0B-04BB-4D74-A743-7834DF7DD90B}"/>
              </a:ext>
            </a:extLst>
          </p:cNvPr>
          <p:cNvSpPr txBox="1">
            <a:spLocks/>
          </p:cNvSpPr>
          <p:nvPr/>
        </p:nvSpPr>
        <p:spPr>
          <a:xfrm>
            <a:off x="4785402" y="2438400"/>
            <a:ext cx="3328385" cy="4952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Cosmos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9449E34-99CD-4F7F-9D6F-8898D1E2920B}"/>
              </a:ext>
            </a:extLst>
          </p:cNvPr>
          <p:cNvSpPr txBox="1">
            <a:spLocks/>
          </p:cNvSpPr>
          <p:nvPr/>
        </p:nvSpPr>
        <p:spPr>
          <a:xfrm>
            <a:off x="8931317" y="2438400"/>
            <a:ext cx="3328385" cy="990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Snapdragon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Snapdragon 845 VR Development Kit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Snapdragon XR2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76500-1A2A-4A5A-BC49-3D705302C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3471365"/>
            <a:ext cx="3124200" cy="1944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37D8A5-4284-42FA-873F-6D34E5984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255" y="3512482"/>
            <a:ext cx="3674985" cy="2071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3942AD-0F9B-4756-9159-D7ECCDD05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52" y="3452315"/>
            <a:ext cx="2280573" cy="194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65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E0D32E-EE0B-4810-9BC1-1F088DF54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40" y="2965178"/>
            <a:ext cx="2135505" cy="1114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A83ADE-911A-44A6-ADAD-AF68BB0B7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14" y="2931079"/>
            <a:ext cx="2027504" cy="126191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Mobile VR vs Mobile Phone Hardware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Oculus Quest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Qualcomm Snapdragon 835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OLED,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1440 x 1600 x 2, 72Hz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Adreno 540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4GB Ram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Li-ion battery (2-3 hours playtime)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571g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Monochromic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Android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9449E34-99CD-4F7F-9D6F-8898D1E2920B}"/>
              </a:ext>
            </a:extLst>
          </p:cNvPr>
          <p:cNvSpPr txBox="1">
            <a:spLocks/>
          </p:cNvSpPr>
          <p:nvPr/>
        </p:nvSpPr>
        <p:spPr>
          <a:xfrm>
            <a:off x="6568440" y="2438400"/>
            <a:ext cx="4919737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Google Pixel 2 XL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Qualcomm Snapdragon 835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pOLED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1440 x 2880, 60Hz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Adreno 540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4GB Ram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Li-Ion battery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175g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46166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36AA90-FCE9-4A64-A76C-9AE539C175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" r="10016" b="2"/>
          <a:stretch/>
        </p:blipFill>
        <p:spPr>
          <a:xfrm>
            <a:off x="6096000" y="10"/>
            <a:ext cx="6394152" cy="68579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F6DF8A6-3A19-4224-B661-A1D4AA252C31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 Tracking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BA49AA-9B30-4803-A8DA-3B2B8F675801}"/>
              </a:ext>
            </a:extLst>
          </p:cNvPr>
          <p:cNvSpPr txBox="1">
            <a:spLocks/>
          </p:cNvSpPr>
          <p:nvPr/>
        </p:nvSpPr>
        <p:spPr>
          <a:xfrm>
            <a:off x="914400" y="2286001"/>
            <a:ext cx="8817285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monochromic cameras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6DoF Inside-out tracking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6DoF Controllers tracking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Play Area Guardian</a:t>
            </a:r>
          </a:p>
        </p:txBody>
      </p:sp>
    </p:spTree>
    <p:extLst>
      <p:ext uri="{BB962C8B-B14F-4D97-AF65-F5344CB8AC3E}">
        <p14:creationId xmlns:p14="http://schemas.microsoft.com/office/powerpoint/2010/main" val="43717654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305ABBD-9AFD-43A8-9541-00C82A539E7A}" vid="{3E59B202-F478-405B-A323-F75D2BFD23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MobDev</Template>
  <TotalTime>64</TotalTime>
  <Words>834</Words>
  <Application>Microsoft Office PowerPoint</Application>
  <PresentationFormat>Widescreen</PresentationFormat>
  <Paragraphs>206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Trebuchet MS</vt:lpstr>
      <vt:lpstr>Wingdings</vt:lpstr>
      <vt:lpstr>Berlin</vt:lpstr>
      <vt:lpstr>Office Theme</vt:lpstr>
      <vt:lpstr>VR Quickstart with Unity 3D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 Quickstart with Unity 3D</dc:title>
  <dc:creator>Panayot Cankov</dc:creator>
  <cp:lastModifiedBy>Panayot Cankov</cp:lastModifiedBy>
  <cp:revision>8</cp:revision>
  <dcterms:created xsi:type="dcterms:W3CDTF">2019-12-12T12:46:01Z</dcterms:created>
  <dcterms:modified xsi:type="dcterms:W3CDTF">2019-12-12T13:55:51Z</dcterms:modified>
</cp:coreProperties>
</file>